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3"/>
  </p:notesMasterIdLst>
  <p:handoutMasterIdLst>
    <p:handoutMasterId r:id="rId24"/>
  </p:handoutMasterIdLst>
  <p:sldIdLst>
    <p:sldId id="314" r:id="rId5"/>
    <p:sldId id="315" r:id="rId6"/>
    <p:sldId id="323" r:id="rId7"/>
    <p:sldId id="316" r:id="rId8"/>
    <p:sldId id="345" r:id="rId9"/>
    <p:sldId id="344" r:id="rId10"/>
    <p:sldId id="333" r:id="rId11"/>
    <p:sldId id="349" r:id="rId12"/>
    <p:sldId id="347" r:id="rId13"/>
    <p:sldId id="350" r:id="rId14"/>
    <p:sldId id="351" r:id="rId15"/>
    <p:sldId id="319" r:id="rId16"/>
    <p:sldId id="352" r:id="rId17"/>
    <p:sldId id="354" r:id="rId18"/>
    <p:sldId id="353" r:id="rId19"/>
    <p:sldId id="355" r:id="rId20"/>
    <p:sldId id="356" r:id="rId21"/>
    <p:sldId id="32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BAC792-AEDB-1542-BDAF-CDBF555DFD44}">
          <p14:sldIdLst>
            <p14:sldId id="314"/>
            <p14:sldId id="315"/>
            <p14:sldId id="323"/>
            <p14:sldId id="316"/>
            <p14:sldId id="345"/>
            <p14:sldId id="344"/>
            <p14:sldId id="333"/>
            <p14:sldId id="349"/>
            <p14:sldId id="347"/>
            <p14:sldId id="350"/>
            <p14:sldId id="351"/>
            <p14:sldId id="319"/>
            <p14:sldId id="352"/>
            <p14:sldId id="354"/>
            <p14:sldId id="353"/>
            <p14:sldId id="355"/>
            <p14:sldId id="356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80B993-35D4-2A51-D88E-57D91123EA88}" name="Kolhatkar, Tanvi Chandrashekhar" initials="KTC" userId="S::tckolhat@iu.edu::bcf10722-53fc-4e4d-ba8f-4f2200826b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00"/>
    <a:srgbClr val="969696"/>
    <a:srgbClr val="9E9A95"/>
    <a:srgbClr val="382E25"/>
    <a:srgbClr val="C17945"/>
    <a:srgbClr val="31526A"/>
    <a:srgbClr val="690304"/>
    <a:srgbClr val="252626"/>
    <a:srgbClr val="A6A6A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7" autoAdjust="0"/>
    <p:restoredTop sz="94694" autoAdjust="0"/>
  </p:normalViewPr>
  <p:slideViewPr>
    <p:cSldViewPr snapToGrid="0" snapToObjects="1">
      <p:cViewPr>
        <p:scale>
          <a:sx n="113" d="100"/>
          <a:sy n="113" d="100"/>
        </p:scale>
        <p:origin x="451" y="67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3304" y="-648376"/>
            <a:ext cx="733465" cy="236752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81278"/>
            <a:ext cx="1289146" cy="1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278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827" y="7590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35303" y="4661517"/>
            <a:ext cx="387197" cy="5289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9" y="4514843"/>
            <a:ext cx="684581" cy="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3E35D-1FD2-3447-A7AC-1E6D42BC5FD7}"/>
              </a:ext>
            </a:extLst>
          </p:cNvPr>
          <p:cNvSpPr/>
          <p:nvPr userDrawn="1"/>
        </p:nvSpPr>
        <p:spPr>
          <a:xfrm>
            <a:off x="631042" y="4856356"/>
            <a:ext cx="528685" cy="28714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14AD4-7FFF-AD45-A4D7-A565CD485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042" y="4235585"/>
            <a:ext cx="3211259" cy="6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://scapsulators.ignorelist.com:30001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Applied Distributed Systems</a:t>
            </a:r>
            <a:br>
              <a:rPr lang="en-US" sz="3600" dirty="0"/>
            </a:br>
            <a:r>
              <a:rPr lang="en-US" sz="3600" b="0" dirty="0"/>
              <a:t>CSCI B649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INDIANA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0694" y="3888938"/>
            <a:ext cx="7734222" cy="252412"/>
          </a:xfrm>
        </p:spPr>
        <p:txBody>
          <a:bodyPr/>
          <a:lstStyle/>
          <a:p>
            <a:r>
              <a:rPr lang="en-US" sz="1600" i="1" dirty="0"/>
              <a:t>Authors: Vikrant Deshpande, Shubham Mohapatra, Rutuja Jadhav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E45B9-A414-219B-0C00-C783A191D7D6}"/>
              </a:ext>
            </a:extLst>
          </p:cNvPr>
          <p:cNvSpPr txBox="1"/>
          <p:nvPr/>
        </p:nvSpPr>
        <p:spPr>
          <a:xfrm>
            <a:off x="1011344" y="3650622"/>
            <a:ext cx="308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constant 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D6A39-C9F2-C210-05F8-DBB076150E6C}"/>
              </a:ext>
            </a:extLst>
          </p:cNvPr>
          <p:cNvSpPr txBox="1"/>
          <p:nvPr/>
        </p:nvSpPr>
        <p:spPr>
          <a:xfrm>
            <a:off x="5890682" y="4047013"/>
            <a:ext cx="274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sudden load</a:t>
            </a:r>
          </a:p>
        </p:txBody>
      </p:sp>
      <p:pic>
        <p:nvPicPr>
          <p:cNvPr id="8194" name="Picture 2" descr="Agg-response-times-3-120000-requests">
            <a:extLst>
              <a:ext uri="{FF2B5EF4-FFF2-40B4-BE49-F238E27FC236}">
                <a16:creationId xmlns:a16="http://schemas.microsoft.com/office/drawing/2014/main" id="{FCA4A7CA-90F3-D74C-912A-1260B89C8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2" y="1230398"/>
            <a:ext cx="4704276" cy="2331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verall-response-times-3-60000-requests">
            <a:extLst>
              <a:ext uri="{FF2B5EF4-FFF2-40B4-BE49-F238E27FC236}">
                <a16:creationId xmlns:a16="http://schemas.microsoft.com/office/drawing/2014/main" id="{54AA3D76-14C8-91C3-A3C3-2564D22B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11" y="855494"/>
            <a:ext cx="3081528" cy="3081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5AA534A8-C080-A53D-D579-93FA6B51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1788"/>
            <a:ext cx="9144000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74FFC-0CC9-45C9-B8AB-01F72AC168DD}"/>
              </a:ext>
            </a:extLst>
          </p:cNvPr>
          <p:cNvSpPr txBox="1"/>
          <p:nvPr/>
        </p:nvSpPr>
        <p:spPr>
          <a:xfrm>
            <a:off x="3029798" y="3643644"/>
            <a:ext cx="308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Load Balancing in action</a:t>
            </a:r>
          </a:p>
        </p:txBody>
      </p:sp>
    </p:spTree>
    <p:extLst>
      <p:ext uri="{BB962C8B-B14F-4D97-AF65-F5344CB8AC3E}">
        <p14:creationId xmlns:p14="http://schemas.microsoft.com/office/powerpoint/2010/main" val="257644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Testbed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3</a:t>
            </a:r>
          </a:p>
        </p:txBody>
      </p:sp>
    </p:spTree>
    <p:extLst>
      <p:ext uri="{BB962C8B-B14F-4D97-AF65-F5344CB8AC3E}">
        <p14:creationId xmlns:p14="http://schemas.microsoft.com/office/powerpoint/2010/main" val="415381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Architecture Evolution: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7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OAUTH for session management</a:t>
            </a:r>
            <a:endParaRPr lang="en-US" sz="140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Kafka to stream MERRA data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Caching of reports in 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User creds and audit trail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Circle-CI for entire CICD</a:t>
            </a:r>
          </a:p>
        </p:txBody>
      </p:sp>
      <p:pic>
        <p:nvPicPr>
          <p:cNvPr id="9218" name="Picture 2" descr="Project-3">
            <a:extLst>
              <a:ext uri="{FF2B5EF4-FFF2-40B4-BE49-F238E27FC236}">
                <a16:creationId xmlns:a16="http://schemas.microsoft.com/office/drawing/2014/main" id="{83523A09-DE70-C80C-4DDB-7F6FEE1A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48" y="1166122"/>
            <a:ext cx="4760913" cy="2811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4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Demonstration</a:t>
            </a:r>
          </a:p>
          <a:p>
            <a:r>
              <a:rPr lang="en-US" sz="1400" dirty="0">
                <a:latin typeface="-apple-system"/>
                <a:hlinkClick r:id="rId2"/>
              </a:rPr>
              <a:t>http://scapsulators.ignorelist.com:30001/</a:t>
            </a:r>
            <a:endParaRPr lang="en-US" sz="1400" dirty="0">
              <a:latin typeface="-apple-system"/>
            </a:endParaRPr>
          </a:p>
        </p:txBody>
      </p:sp>
      <p:pic>
        <p:nvPicPr>
          <p:cNvPr id="10242" name="Picture 2" descr="NEXRAD Visualization">
            <a:extLst>
              <a:ext uri="{FF2B5EF4-FFF2-40B4-BE49-F238E27FC236}">
                <a16:creationId xmlns:a16="http://schemas.microsoft.com/office/drawing/2014/main" id="{63F34AA5-0F64-5018-B0AD-6245EE49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8880"/>
            <a:ext cx="4124961" cy="2212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ERRA Visualization">
            <a:extLst>
              <a:ext uri="{FF2B5EF4-FFF2-40B4-BE49-F238E27FC236}">
                <a16:creationId xmlns:a16="http://schemas.microsoft.com/office/drawing/2014/main" id="{2332351E-1E41-575A-AD24-A3495289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0" y="2780983"/>
            <a:ext cx="4714240" cy="2177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8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Case Study: Custos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4</a:t>
            </a:r>
          </a:p>
        </p:txBody>
      </p:sp>
    </p:spTree>
    <p:extLst>
      <p:ext uri="{BB962C8B-B14F-4D97-AF65-F5344CB8AC3E}">
        <p14:creationId xmlns:p14="http://schemas.microsoft.com/office/powerpoint/2010/main" val="141999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Case Study: Custos</a:t>
            </a:r>
            <a:br>
              <a:rPr lang="en-US" dirty="0"/>
            </a:br>
            <a:r>
              <a:rPr lang="en-US" b="0" dirty="0"/>
              <a:t>Project 4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ABD8CB-D386-3464-A5CB-E429AF57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27" y="1345776"/>
            <a:ext cx="4572000" cy="179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7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Case Study: Custos</a:t>
            </a:r>
            <a:br>
              <a:rPr lang="en-US" dirty="0"/>
            </a:br>
            <a:r>
              <a:rPr lang="en-US" b="0" dirty="0"/>
              <a:t>Project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24C4F-6232-45DD-6CD4-A27DCABDD1DD}"/>
              </a:ext>
            </a:extLst>
          </p:cNvPr>
          <p:cNvSpPr txBox="1"/>
          <p:nvPr/>
        </p:nvSpPr>
        <p:spPr>
          <a:xfrm>
            <a:off x="525303" y="1622399"/>
            <a:ext cx="4341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Issues identified and criticisms: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6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2407" y="2372947"/>
            <a:ext cx="7859185" cy="397605"/>
          </a:xfrm>
        </p:spPr>
        <p:txBody>
          <a:bodyPr/>
          <a:lstStyle/>
          <a:p>
            <a:r>
              <a:rPr lang="en-US" dirty="0"/>
              <a:t>Thank You!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027" y="163280"/>
            <a:ext cx="8004391" cy="6990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4425" y="1183821"/>
            <a:ext cx="8015594" cy="331469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Our goals were: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Understand distributed architecture components, message queues, testing and deployment strategies, CICD, etc.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Build a full-stack weather analysis system that’s highly available and fault-tolerant, architected in 3 milestones.</a:t>
            </a:r>
          </a:p>
          <a:p>
            <a:pPr fontAlgn="base">
              <a:lnSpc>
                <a:spcPct val="90000"/>
              </a:lnSpc>
            </a:pPr>
            <a:r>
              <a:rPr lang="en-US" sz="1400" dirty="0"/>
              <a:t>Deploy and review an open-source project under the Apache foundation.</a:t>
            </a:r>
          </a:p>
        </p:txBody>
      </p:sp>
    </p:spTree>
    <p:extLst>
      <p:ext uri="{BB962C8B-B14F-4D97-AF65-F5344CB8AC3E}">
        <p14:creationId xmlns:p14="http://schemas.microsoft.com/office/powerpoint/2010/main" val="202113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pkin Diagram for Project-1">
            <a:extLst>
              <a:ext uri="{FF2B5EF4-FFF2-40B4-BE49-F238E27FC236}">
                <a16:creationId xmlns:a16="http://schemas.microsoft.com/office/drawing/2014/main" id="{F287D650-D60A-5564-1EDB-F61E82D0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54" y="1344506"/>
            <a:ext cx="4363532" cy="245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309865"/>
            <a:ext cx="348149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tx1"/>
                </a:solidFill>
                <a:effectLst/>
                <a:latin typeface="-apple-system"/>
              </a:rPr>
              <a:t>Elevator Pitch:</a:t>
            </a:r>
          </a:p>
          <a:p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Research scientists will understand how weather phenomena in a region, affect their research.</a:t>
            </a:r>
          </a:p>
          <a:p>
            <a:endParaRPr lang="en-US" sz="14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sz="1400" b="1" i="0" dirty="0">
                <a:solidFill>
                  <a:schemeClr val="tx1"/>
                </a:solidFill>
                <a:effectLst/>
                <a:latin typeface="-apple-system"/>
              </a:rPr>
              <a:t>Features to view 	        (Data Source):</a:t>
            </a:r>
          </a:p>
          <a:p>
            <a:r>
              <a:rPr lang="en-US" sz="1400" dirty="0">
                <a:latin typeface="-apple-system"/>
              </a:rPr>
              <a:t>Reflectivity 			(NEXRAD)</a:t>
            </a:r>
          </a:p>
          <a:p>
            <a:r>
              <a:rPr lang="en-US" sz="1400" dirty="0">
                <a:latin typeface="-apple-system"/>
              </a:rPr>
              <a:t>Spectrum width 		(NEXRAD)</a:t>
            </a:r>
          </a:p>
          <a:p>
            <a:r>
              <a:rPr lang="en-US" sz="1400" dirty="0">
                <a:latin typeface="-apple-system"/>
              </a:rPr>
              <a:t>Radial Velocity 		(NEXRAD)</a:t>
            </a:r>
          </a:p>
          <a:p>
            <a:r>
              <a:rPr lang="en-US" sz="1400" dirty="0">
                <a:latin typeface="-apple-system"/>
              </a:rPr>
              <a:t>ALBEDO 			(MERRA)</a:t>
            </a:r>
          </a:p>
          <a:p>
            <a:r>
              <a:rPr lang="en-US" sz="1400" dirty="0">
                <a:latin typeface="-apple-system"/>
              </a:rPr>
              <a:t>LWGNTICE 			(MERRA)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5CB06C-779C-28D1-3618-0AD437DC9B78}"/>
              </a:ext>
            </a:extLst>
          </p:cNvPr>
          <p:cNvSpPr txBox="1">
            <a:spLocks/>
          </p:cNvSpPr>
          <p:nvPr/>
        </p:nvSpPr>
        <p:spPr>
          <a:xfrm>
            <a:off x="530027" y="163280"/>
            <a:ext cx="8004391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8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Testbed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2F50-865C-9FEE-22F4-139288C27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1</a:t>
            </a:r>
          </a:p>
        </p:txBody>
      </p:sp>
    </p:spTree>
    <p:extLst>
      <p:ext uri="{BB962C8B-B14F-4D97-AF65-F5344CB8AC3E}">
        <p14:creationId xmlns:p14="http://schemas.microsoft.com/office/powerpoint/2010/main" val="110420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Architecture Decisions: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6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Interservice communication in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Gateway handles traffic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User creds and audit trail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Single service interacts with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Single service </a:t>
            </a:r>
            <a:r>
              <a:rPr lang="en-US" sz="1400" dirty="0">
                <a:latin typeface="-apple-system"/>
              </a:rPr>
              <a:t>for NEXRAD data on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Circle-CI for continuous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2050" name="Picture 2" descr="Project-1 Design">
            <a:extLst>
              <a:ext uri="{FF2B5EF4-FFF2-40B4-BE49-F238E27FC236}">
                <a16:creationId xmlns:a16="http://schemas.microsoft.com/office/drawing/2014/main" id="{96E043F4-1F42-43B7-4D8B-A471CC0EF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15286" r="14082" b="20466"/>
          <a:stretch/>
        </p:blipFill>
        <p:spPr bwMode="auto">
          <a:xfrm>
            <a:off x="3867572" y="1510453"/>
            <a:ext cx="4511041" cy="1964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61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435675-461E-C448-C030-30EDC519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3" y="2274888"/>
            <a:ext cx="6802437" cy="657225"/>
          </a:xfrm>
        </p:spPr>
        <p:txBody>
          <a:bodyPr/>
          <a:lstStyle/>
          <a:p>
            <a:r>
              <a:rPr lang="en-US" sz="2800" dirty="0"/>
              <a:t>Experimental Testbed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5D6105-6883-5B61-DB87-8794BA066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1" y="2931432"/>
            <a:ext cx="3700462" cy="252412"/>
          </a:xfrm>
        </p:spPr>
        <p:txBody>
          <a:bodyPr/>
          <a:lstStyle/>
          <a:p>
            <a:r>
              <a:rPr lang="en-US" dirty="0"/>
              <a:t>Project 2</a:t>
            </a:r>
          </a:p>
        </p:txBody>
      </p:sp>
    </p:spTree>
    <p:extLst>
      <p:ext uri="{BB962C8B-B14F-4D97-AF65-F5344CB8AC3E}">
        <p14:creationId xmlns:p14="http://schemas.microsoft.com/office/powerpoint/2010/main" val="288163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D6DF5-D3A8-0689-DE0F-E7ECC7E18791}"/>
              </a:ext>
            </a:extLst>
          </p:cNvPr>
          <p:cNvSpPr txBox="1"/>
          <p:nvPr/>
        </p:nvSpPr>
        <p:spPr>
          <a:xfrm>
            <a:off x="447039" y="1574799"/>
            <a:ext cx="3271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tx1"/>
                </a:solidFill>
                <a:effectLst/>
                <a:latin typeface="-apple-system"/>
              </a:rPr>
              <a:t>Performance Testing: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Assess the system's maximum operating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Baseline 3 worker nodes of 16GB each assigned on Jetstream.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1, 3, 5 replica-pods spawned for each microservice using </a:t>
            </a:r>
            <a:r>
              <a:rPr lang="en-US" sz="1400" i="0" dirty="0" err="1">
                <a:solidFill>
                  <a:schemeClr val="tx1"/>
                </a:solidFill>
                <a:effectLst/>
                <a:latin typeface="-apple-system"/>
              </a:rPr>
              <a:t>kubeadm</a:t>
            </a:r>
            <a:r>
              <a:rPr lang="en-US" sz="140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-apple-system"/>
              </a:rPr>
              <a:t>Used </a:t>
            </a:r>
            <a:r>
              <a:rPr lang="en-US" sz="1400" dirty="0" err="1">
                <a:latin typeface="-apple-system"/>
              </a:rPr>
              <a:t>Jmeter</a:t>
            </a:r>
            <a:r>
              <a:rPr lang="en-US" sz="1400" dirty="0">
                <a:latin typeface="-apple-system"/>
              </a:rPr>
              <a:t> for both Load testing, and Spike testing.</a:t>
            </a:r>
            <a:endParaRPr lang="en-US" sz="140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7ED43-F0ED-3ABA-CE39-8B2A8EF9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74" y="243117"/>
            <a:ext cx="3805087" cy="2422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Testing-plan">
            <a:extLst>
              <a:ext uri="{FF2B5EF4-FFF2-40B4-BE49-F238E27FC236}">
                <a16:creationId xmlns:a16="http://schemas.microsoft.com/office/drawing/2014/main" id="{2C88AD1A-2F77-3298-BD68-D7EE264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79" y="3357034"/>
            <a:ext cx="4796623" cy="1326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0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gg-response-times-1-25000-requests">
            <a:extLst>
              <a:ext uri="{FF2B5EF4-FFF2-40B4-BE49-F238E27FC236}">
                <a16:creationId xmlns:a16="http://schemas.microsoft.com/office/drawing/2014/main" id="{A59B6B2E-819E-34A3-FCF5-47037740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85101"/>
            <a:ext cx="4700693" cy="2329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03" y="163280"/>
            <a:ext cx="4560579" cy="779318"/>
          </a:xfrm>
        </p:spPr>
        <p:txBody>
          <a:bodyPr/>
          <a:lstStyle/>
          <a:p>
            <a:r>
              <a:rPr lang="en-US" dirty="0"/>
              <a:t>Experimental Testbed</a:t>
            </a:r>
            <a:br>
              <a:rPr lang="en-US" dirty="0"/>
            </a:br>
            <a:r>
              <a:rPr lang="en-US" b="0" dirty="0"/>
              <a:t>Project 2</a:t>
            </a:r>
          </a:p>
        </p:txBody>
      </p:sp>
      <p:pic>
        <p:nvPicPr>
          <p:cNvPr id="6148" name="Picture 4" descr="Overall-response-times-1">
            <a:extLst>
              <a:ext uri="{FF2B5EF4-FFF2-40B4-BE49-F238E27FC236}">
                <a16:creationId xmlns:a16="http://schemas.microsoft.com/office/drawing/2014/main" id="{B646F568-9DC3-E507-7F50-DC2C048C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67" y="942598"/>
            <a:ext cx="3084405" cy="3084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E45B9-A414-219B-0C00-C783A191D7D6}"/>
              </a:ext>
            </a:extLst>
          </p:cNvPr>
          <p:cNvSpPr txBox="1"/>
          <p:nvPr/>
        </p:nvSpPr>
        <p:spPr>
          <a:xfrm>
            <a:off x="1011344" y="3650622"/>
            <a:ext cx="308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constant 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D6A39-C9F2-C210-05F8-DBB076150E6C}"/>
              </a:ext>
            </a:extLst>
          </p:cNvPr>
          <p:cNvSpPr txBox="1"/>
          <p:nvPr/>
        </p:nvSpPr>
        <p:spPr>
          <a:xfrm>
            <a:off x="5890682" y="4141839"/>
            <a:ext cx="274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under sudden load</a:t>
            </a:r>
          </a:p>
        </p:txBody>
      </p:sp>
    </p:spTree>
    <p:extLst>
      <p:ext uri="{BB962C8B-B14F-4D97-AF65-F5344CB8AC3E}">
        <p14:creationId xmlns:p14="http://schemas.microsoft.com/office/powerpoint/2010/main" val="4005591705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8E41163-EDFF-8F45-973A-48182C232C32}" vid="{A4B77B9A-33E1-8F4A-BFAF-DA80BC38B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1707</TotalTime>
  <Words>351</Words>
  <Application>Microsoft Office PowerPoint</Application>
  <PresentationFormat>On-screen Show (16:9)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Wingdings</vt:lpstr>
      <vt:lpstr>Main</vt:lpstr>
      <vt:lpstr>Applied Distributed Systems CSCI B649</vt:lpstr>
      <vt:lpstr>Introduction</vt:lpstr>
      <vt:lpstr>Introduction</vt:lpstr>
      <vt:lpstr>PowerPoint Presentation</vt:lpstr>
      <vt:lpstr>Experimental Testbed</vt:lpstr>
      <vt:lpstr>Experimental Testbed Project 1</vt:lpstr>
      <vt:lpstr>Experimental Testbed</vt:lpstr>
      <vt:lpstr>Experimental Testbed Project 2</vt:lpstr>
      <vt:lpstr>Experimental Testbed Project 2</vt:lpstr>
      <vt:lpstr>Experimental Testbed Project 2</vt:lpstr>
      <vt:lpstr>Experimental Testbed Project 2</vt:lpstr>
      <vt:lpstr>Experimental Testbed</vt:lpstr>
      <vt:lpstr>Experimental Testbed Project 3</vt:lpstr>
      <vt:lpstr>Experimental Testbed Demo</vt:lpstr>
      <vt:lpstr>Case Study: Custos</vt:lpstr>
      <vt:lpstr>Case Study: Custos Project 4</vt:lpstr>
      <vt:lpstr>Case Study: Custos Project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Housing Prices For King County, USA</dc:title>
  <dc:creator>Kolhatkar, Tanvi Chandrashekhar</dc:creator>
  <cp:lastModifiedBy>Vikrant Deshpande</cp:lastModifiedBy>
  <cp:revision>149</cp:revision>
  <cp:lastPrinted>2014-06-24T16:10:50Z</cp:lastPrinted>
  <dcterms:created xsi:type="dcterms:W3CDTF">2022-04-17T21:08:43Z</dcterms:created>
  <dcterms:modified xsi:type="dcterms:W3CDTF">2022-05-04T23:39:13Z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